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0" r:id="rId2"/>
    <p:sldId id="290" r:id="rId3"/>
    <p:sldId id="275" r:id="rId4"/>
    <p:sldId id="288" r:id="rId5"/>
    <p:sldId id="271" r:id="rId6"/>
    <p:sldId id="265" r:id="rId7"/>
    <p:sldId id="291" r:id="rId8"/>
    <p:sldId id="276" r:id="rId9"/>
    <p:sldId id="283" r:id="rId10"/>
    <p:sldId id="284" r:id="rId11"/>
    <p:sldId id="285" r:id="rId12"/>
    <p:sldId id="269" r:id="rId13"/>
  </p:sldIdLst>
  <p:sldSz cx="6858000" cy="9906000" type="A4"/>
  <p:notesSz cx="9926638" cy="1435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ier Parent" initials="GP" lastIdx="1" clrIdx="0">
    <p:extLst>
      <p:ext uri="{19B8F6BF-5375-455C-9EA6-DF929625EA0E}">
        <p15:presenceInfo xmlns:p15="http://schemas.microsoft.com/office/powerpoint/2012/main" userId="S-1-5-21-197813983-1150460035-2260254483-12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52"/>
    <a:srgbClr val="D6B804"/>
    <a:srgbClr val="758A73"/>
    <a:srgbClr val="3998D4"/>
    <a:srgbClr val="87BD27"/>
    <a:srgbClr val="A50021"/>
    <a:srgbClr val="E9581F"/>
    <a:srgbClr val="792372"/>
    <a:srgbClr val="E85C24"/>
    <a:srgbClr val="FED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232" autoAdjust="0"/>
  </p:normalViewPr>
  <p:slideViewPr>
    <p:cSldViewPr>
      <p:cViewPr varScale="1">
        <p:scale>
          <a:sx n="63" d="100"/>
          <a:sy n="63" d="100"/>
        </p:scale>
        <p:origin x="2664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630" tIns="66313" rIns="132630" bIns="66313" rtlCol="0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630" tIns="66313" rIns="132630" bIns="66313" rtlCol="0"/>
          <a:lstStyle>
            <a:lvl1pPr algn="r">
              <a:defRPr sz="1700"/>
            </a:lvl1pPr>
          </a:lstStyle>
          <a:p>
            <a:fld id="{6410E329-9DCD-422F-88D5-D21911E70C6E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98800" y="1076325"/>
            <a:ext cx="3729038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630" tIns="66313" rIns="132630" bIns="663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202" y="6818605"/>
            <a:ext cx="7942238" cy="6460437"/>
          </a:xfrm>
          <a:prstGeom prst="rect">
            <a:avLst/>
          </a:prstGeom>
        </p:spPr>
        <p:txBody>
          <a:bodyPr vert="horz" lIns="132630" tIns="66313" rIns="132630" bIns="663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634895"/>
            <a:ext cx="4302625" cy="718591"/>
          </a:xfrm>
          <a:prstGeom prst="rect">
            <a:avLst/>
          </a:prstGeom>
        </p:spPr>
        <p:txBody>
          <a:bodyPr vert="horz" lIns="132630" tIns="66313" rIns="132630" bIns="66313" rtlCol="0" anchor="b"/>
          <a:lstStyle>
            <a:lvl1pPr algn="l">
              <a:defRPr sz="17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1697" y="13634895"/>
            <a:ext cx="4302625" cy="718591"/>
          </a:xfrm>
          <a:prstGeom prst="rect">
            <a:avLst/>
          </a:prstGeom>
        </p:spPr>
        <p:txBody>
          <a:bodyPr vert="horz" lIns="132630" tIns="66313" rIns="132630" bIns="66313" rtlCol="0" anchor="b"/>
          <a:lstStyle>
            <a:lvl1pPr algn="r">
              <a:defRPr sz="1700"/>
            </a:lvl1pPr>
          </a:lstStyle>
          <a:p>
            <a:fld id="{DBD3D628-B790-4AA5-8087-2C231BEE1D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20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01939-B54A-4BD7-A46B-952D2FB103A6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22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A815-E4C5-4970-BA4F-5858C9A04CA5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38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0553D-6E4E-42DF-8A44-D4577A638182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6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02FF-4DE6-4937-8F1B-972CB63DBEEC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486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6542-D21E-4D7A-B6B7-53FF570AC298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8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7A17-2249-419B-BEC4-4DC67259E32B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51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C724-A554-40DC-A72A-38B3297B36D4}" type="datetime1">
              <a:rPr lang="fr-FR" smtClean="0"/>
              <a:t>29/05/2024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3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5964-C015-4271-B66B-9E461E0C5C58}" type="datetime1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31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C060-7131-4431-8CF0-1002786965D3}" type="datetime1">
              <a:rPr lang="fr-FR" smtClean="0"/>
              <a:t>29/05/2024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1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ED0-740F-4191-AFDF-1BD2D42F6C5A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03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CC738-FD73-4F8C-8842-E314896A7360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173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F468-9B71-43F9-AB57-2D1093C79139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AF83-5F98-440D-AEBA-A37265AE50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925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leur-de-lag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119D466-CB03-4450-ACA2-05F985138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015691" y="1388762"/>
            <a:ext cx="11033402" cy="73448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A10935-873D-44CA-949E-C791B06D34E4}"/>
              </a:ext>
            </a:extLst>
          </p:cNvPr>
          <p:cNvSpPr txBox="1"/>
          <p:nvPr/>
        </p:nvSpPr>
        <p:spPr>
          <a:xfrm>
            <a:off x="46427" y="-418160"/>
            <a:ext cx="55880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00" dirty="0" err="1">
                <a:ln>
                  <a:solidFill>
                    <a:schemeClr val="bg1"/>
                  </a:solidFill>
                </a:ln>
                <a:solidFill>
                  <a:srgbClr val="D6B804"/>
                </a:solidFill>
                <a:latin typeface="Cream Cake" panose="02000500000000000000" pitchFamily="50" charset="0"/>
              </a:rPr>
              <a:t>Part’Âge</a:t>
            </a:r>
            <a:endParaRPr lang="fr-FR" sz="13800" dirty="0">
              <a:ln>
                <a:solidFill>
                  <a:schemeClr val="bg1"/>
                </a:solidFill>
              </a:ln>
              <a:solidFill>
                <a:srgbClr val="D6B804"/>
              </a:solidFill>
              <a:latin typeface="Cream Cake" panose="02000500000000000000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E255DE8-22D3-4BE0-973D-64F45F0F6FA3}"/>
              </a:ext>
            </a:extLst>
          </p:cNvPr>
          <p:cNvSpPr txBox="1"/>
          <p:nvPr/>
        </p:nvSpPr>
        <p:spPr>
          <a:xfrm>
            <a:off x="2670009" y="-138392"/>
            <a:ext cx="3517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600" dirty="0">
                <a:ln>
                  <a:solidFill>
                    <a:schemeClr val="bg1"/>
                  </a:solidFill>
                </a:ln>
                <a:solidFill>
                  <a:srgbClr val="D6B804"/>
                </a:solidFill>
                <a:latin typeface="Ink Free" panose="03080402000500000000" pitchFamily="66" charset="0"/>
              </a:rPr>
              <a:t>’</a:t>
            </a:r>
            <a:endParaRPr lang="fr-FR" dirty="0">
              <a:ln>
                <a:solidFill>
                  <a:schemeClr val="bg1"/>
                </a:solidFill>
              </a:ln>
              <a:solidFill>
                <a:srgbClr val="D6B80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7DA9F7-F788-444F-BC61-B0960BE9457A}"/>
              </a:ext>
            </a:extLst>
          </p:cNvPr>
          <p:cNvSpPr txBox="1"/>
          <p:nvPr/>
        </p:nvSpPr>
        <p:spPr>
          <a:xfrm>
            <a:off x="44624" y="1280592"/>
            <a:ext cx="401921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D6B804"/>
                </a:solidFill>
                <a:latin typeface="Century Gothic" panose="020B0502020202020204" pitchFamily="34" charset="0"/>
              </a:rPr>
              <a:t>Le magazine de </a:t>
            </a:r>
            <a:r>
              <a:rPr lang="fr-FR" b="1" i="1" dirty="0">
                <a:solidFill>
                  <a:srgbClr val="D6B804"/>
                </a:solidFill>
                <a:latin typeface="Century Gothic" panose="020B0502020202020204" pitchFamily="34" charset="0"/>
              </a:rPr>
              <a:t>La Fleur de l’Âge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56CC7D-38EA-45BD-AA7C-1BADF5464415}"/>
              </a:ext>
            </a:extLst>
          </p:cNvPr>
          <p:cNvSpPr/>
          <p:nvPr/>
        </p:nvSpPr>
        <p:spPr>
          <a:xfrm>
            <a:off x="5466075" y="370910"/>
            <a:ext cx="864096" cy="864096"/>
          </a:xfrm>
          <a:prstGeom prst="ellipse">
            <a:avLst/>
          </a:prstGeom>
          <a:solidFill>
            <a:srgbClr val="D6B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B5AB05-07B6-466B-AE57-A784365656BA}"/>
              </a:ext>
            </a:extLst>
          </p:cNvPr>
          <p:cNvSpPr/>
          <p:nvPr/>
        </p:nvSpPr>
        <p:spPr>
          <a:xfrm>
            <a:off x="5394067" y="310380"/>
            <a:ext cx="1008112" cy="955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Cream Peach" pitchFamily="2" charset="0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008767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3839AC0A-A4AA-4BA6-BD3E-9836D24C4661}"/>
              </a:ext>
            </a:extLst>
          </p:cNvPr>
          <p:cNvSpPr txBox="1"/>
          <p:nvPr/>
        </p:nvSpPr>
        <p:spPr>
          <a:xfrm>
            <a:off x="-19809" y="-15552"/>
            <a:ext cx="68641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Jeudi 20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Activité manuelle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Vendredi 21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Animation musicale avec Dany Rossie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Samedi 22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Loto musical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Dimanche 23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10h00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Projection d’un film – RDC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C146C4-E5C2-4D04-8CD0-FFB72202F179}"/>
              </a:ext>
            </a:extLst>
          </p:cNvPr>
          <p:cNvSpPr txBox="1"/>
          <p:nvPr/>
        </p:nvSpPr>
        <p:spPr>
          <a:xfrm>
            <a:off x="0" y="3835127"/>
            <a:ext cx="68641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Lundi 24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Atelier mémoire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Mardi 25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Atelier gustatif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Atelier composition florale – Etage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Mercredi 26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Atelier cuisine – Etage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Jeu </a:t>
            </a:r>
            <a:r>
              <a:rPr lang="fr-FR" dirty="0" err="1">
                <a:latin typeface="Century Gothic" panose="020B0502020202020204" pitchFamily="34" charset="0"/>
              </a:rPr>
              <a:t>Wivy</a:t>
            </a:r>
            <a:r>
              <a:rPr lang="fr-FR" dirty="0">
                <a:latin typeface="Century Gothic" panose="020B0502020202020204" pitchFamily="34" charset="0"/>
              </a:rPr>
              <a:t>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Jeudi 27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Fête des anniversaires avec Sabrina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Vendredi 28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Gym douce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Samedi 29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Loto – RDC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6DBE55-5B18-4364-B89D-AB2259F1E82F}"/>
              </a:ext>
            </a:extLst>
          </p:cNvPr>
          <p:cNvSpPr/>
          <p:nvPr/>
        </p:nvSpPr>
        <p:spPr>
          <a:xfrm>
            <a:off x="1423259" y="3577030"/>
            <a:ext cx="429140" cy="114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2EC71-2CD8-4D75-A500-B3278153BC8D}"/>
              </a:ext>
            </a:extLst>
          </p:cNvPr>
          <p:cNvSpPr/>
          <p:nvPr/>
        </p:nvSpPr>
        <p:spPr>
          <a:xfrm>
            <a:off x="1385468" y="3725492"/>
            <a:ext cx="429140" cy="114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A85D398-88A2-4A89-A32A-26329C838049}"/>
              </a:ext>
            </a:extLst>
          </p:cNvPr>
          <p:cNvCxnSpPr>
            <a:cxnSpLocks/>
          </p:cNvCxnSpPr>
          <p:nvPr/>
        </p:nvCxnSpPr>
        <p:spPr>
          <a:xfrm>
            <a:off x="7575" y="3800872"/>
            <a:ext cx="6574518" cy="0"/>
          </a:xfrm>
          <a:prstGeom prst="line">
            <a:avLst/>
          </a:prstGeom>
          <a:ln>
            <a:solidFill>
              <a:srgbClr val="758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3A975C1-F163-4208-BCE3-BDFCEEB9763B}"/>
              </a:ext>
            </a:extLst>
          </p:cNvPr>
          <p:cNvSpPr/>
          <p:nvPr/>
        </p:nvSpPr>
        <p:spPr>
          <a:xfrm>
            <a:off x="7575" y="3384175"/>
            <a:ext cx="3662230" cy="416697"/>
          </a:xfrm>
          <a:prstGeom prst="roundRect">
            <a:avLst>
              <a:gd name="adj" fmla="val 0"/>
            </a:avLst>
          </a:prstGeom>
          <a:solidFill>
            <a:srgbClr val="758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ream Cake" panose="02000500000000000000" pitchFamily="50" charset="0"/>
              </a:rPr>
              <a:t>24 au 30 Juin</a:t>
            </a:r>
          </a:p>
        </p:txBody>
      </p:sp>
    </p:spTree>
    <p:extLst>
      <p:ext uri="{BB962C8B-B14F-4D97-AF65-F5344CB8AC3E}">
        <p14:creationId xmlns:p14="http://schemas.microsoft.com/office/powerpoint/2010/main" val="404374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C932C82-F1AB-4B82-BE51-E51224A9F8AF}"/>
              </a:ext>
            </a:extLst>
          </p:cNvPr>
          <p:cNvSpPr txBox="1"/>
          <p:nvPr/>
        </p:nvSpPr>
        <p:spPr>
          <a:xfrm>
            <a:off x="0" y="-15552"/>
            <a:ext cx="686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Dimanche 30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10h00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Projection d’un documentaire – RDC</a:t>
            </a:r>
          </a:p>
        </p:txBody>
      </p:sp>
    </p:spTree>
    <p:extLst>
      <p:ext uri="{BB962C8B-B14F-4D97-AF65-F5344CB8AC3E}">
        <p14:creationId xmlns:p14="http://schemas.microsoft.com/office/powerpoint/2010/main" val="428814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5112" y="-10368"/>
            <a:ext cx="6172200" cy="1651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rgbClr val="D6B804"/>
                </a:solidFill>
                <a:latin typeface="Lost in Wild" pitchFamily="50" charset="0"/>
              </a:rPr>
              <a:t>Retrouvez nous en ligne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121352"/>
            <a:ext cx="6857999" cy="1784648"/>
          </a:xfrm>
          <a:prstGeom prst="rect">
            <a:avLst/>
          </a:prstGeom>
          <a:solidFill>
            <a:srgbClr val="D6B80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91" tIns="61096" rIns="122191" bIns="61096" rtlCol="0" anchor="ctr"/>
          <a:lstStyle/>
          <a:p>
            <a:pPr algn="ctr"/>
            <a:r>
              <a:rPr lang="fr-FR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Part’Âge</a:t>
            </a:r>
            <a:endParaRPr lang="fr-FR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Edition Mai 2024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EHPAD Résidence La Fleur de l’Âge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20 bis, Allée des Sports, 59960 Neuville-en-Ferrain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Directrice de publication : Céline </a:t>
            </a:r>
            <a:r>
              <a:rPr lang="fr-F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Courcier</a:t>
            </a:r>
            <a:endParaRPr lang="fr-F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Mise en page : Thomas </a:t>
            </a:r>
            <a:r>
              <a:rPr lang="fr-F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Vanhoute</a:t>
            </a:r>
            <a:endParaRPr lang="fr-FR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  <a:latin typeface="Arial Narrow" panose="020B0606020202030204" pitchFamily="34" charset="0"/>
              </a:rPr>
              <a:t>Rédaction : Gauthier Parent - Thomas </a:t>
            </a:r>
            <a:r>
              <a:rPr lang="fr-FR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Vanhoute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73116" y="5558340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Retrouvez également</a:t>
            </a:r>
          </a:p>
          <a:p>
            <a:pPr algn="ctr"/>
            <a:r>
              <a:rPr lang="fr-FR" sz="1400" dirty="0">
                <a:latin typeface="Arial Narrow" panose="020B0606020202030204" pitchFamily="34" charset="0"/>
              </a:rPr>
              <a:t>notre actualité</a:t>
            </a:r>
          </a:p>
          <a:p>
            <a:pPr algn="ctr"/>
            <a:r>
              <a:rPr lang="fr-FR" sz="1400" dirty="0">
                <a:latin typeface="Arial Narrow" panose="020B0606020202030204" pitchFamily="34" charset="0"/>
              </a:rPr>
              <a:t>sur notre site internet :</a:t>
            </a:r>
          </a:p>
          <a:p>
            <a:pPr algn="ctr"/>
            <a:r>
              <a:rPr lang="fr-FR" sz="1400" b="1" dirty="0"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http://fleur-de-lage.com/</a:t>
            </a: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93096" y="815013"/>
            <a:ext cx="144016" cy="144016"/>
          </a:xfrm>
          <a:prstGeom prst="rect">
            <a:avLst/>
          </a:prstGeom>
          <a:solidFill>
            <a:srgbClr val="D6B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4005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1128" y="172596"/>
            <a:ext cx="792088" cy="792088"/>
          </a:xfrm>
          <a:prstGeom prst="rect">
            <a:avLst/>
          </a:prstGeom>
          <a:solidFill>
            <a:srgbClr val="D6B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4005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E98FA34-ED53-43FD-B2AE-217DE3A160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r="24498"/>
          <a:stretch/>
        </p:blipFill>
        <p:spPr>
          <a:xfrm>
            <a:off x="946075" y="1594300"/>
            <a:ext cx="2448272" cy="230103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1512B20-43E1-4D15-8F3F-E4EB6948947C}"/>
              </a:ext>
            </a:extLst>
          </p:cNvPr>
          <p:cNvSpPr txBox="1"/>
          <p:nvPr/>
        </p:nvSpPr>
        <p:spPr>
          <a:xfrm>
            <a:off x="3784225" y="2288861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Arial Narrow" panose="020B0606020202030204" pitchFamily="34" charset="0"/>
              </a:rPr>
              <a:t>Aimez, partagez, commentez et donnez votre avis sur notre page Facebook :</a:t>
            </a:r>
          </a:p>
          <a:p>
            <a:pPr algn="ctr"/>
            <a:r>
              <a:rPr lang="fr-FR" sz="1400" b="1" u="sng" dirty="0" err="1">
                <a:latin typeface="Arial Narrow" panose="020B0606020202030204" pitchFamily="34" charset="0"/>
              </a:rPr>
              <a:t>EHPAD.LaFleurDeLAge</a:t>
            </a:r>
            <a:endParaRPr lang="fr-FR" sz="14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F6CCA2-B4E8-4C7C-9462-103E0579807E}"/>
              </a:ext>
            </a:extLst>
          </p:cNvPr>
          <p:cNvSpPr txBox="1"/>
          <p:nvPr/>
        </p:nvSpPr>
        <p:spPr>
          <a:xfrm>
            <a:off x="4509120" y="-43428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chemeClr val="bg1"/>
                </a:solidFill>
              </a:rPr>
              <a:t>@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4737174-2EEF-4231-9640-19C60A404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57" y="4953000"/>
            <a:ext cx="3876643" cy="17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20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oneTexte 26">
            <a:extLst>
              <a:ext uri="{FF2B5EF4-FFF2-40B4-BE49-F238E27FC236}">
                <a16:creationId xmlns:a16="http://schemas.microsoft.com/office/drawing/2014/main" id="{09218264-89C0-4D36-A46F-7491B5CBA025}"/>
              </a:ext>
            </a:extLst>
          </p:cNvPr>
          <p:cNvSpPr txBox="1"/>
          <p:nvPr/>
        </p:nvSpPr>
        <p:spPr>
          <a:xfrm>
            <a:off x="3544805" y="3333769"/>
            <a:ext cx="532265" cy="562630"/>
          </a:xfrm>
          <a:prstGeom prst="ellipse">
            <a:avLst/>
          </a:prstGeom>
          <a:solidFill>
            <a:srgbClr val="A40052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A40052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3F4AA98-2598-44AE-A6CE-440B87378471}"/>
              </a:ext>
            </a:extLst>
          </p:cNvPr>
          <p:cNvSpPr txBox="1"/>
          <p:nvPr/>
        </p:nvSpPr>
        <p:spPr>
          <a:xfrm>
            <a:off x="3558667" y="3415029"/>
            <a:ext cx="50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B0D51E0-5053-402C-AE9D-536AFA1DA070}"/>
              </a:ext>
            </a:extLst>
          </p:cNvPr>
          <p:cNvSpPr txBox="1"/>
          <p:nvPr/>
        </p:nvSpPr>
        <p:spPr>
          <a:xfrm>
            <a:off x="3544562" y="2000672"/>
            <a:ext cx="532265" cy="562630"/>
          </a:xfrm>
          <a:prstGeom prst="ellipse">
            <a:avLst/>
          </a:prstGeom>
          <a:solidFill>
            <a:srgbClr val="758A73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>
              <a:solidFill>
                <a:srgbClr val="A40052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0276E931-6821-4824-8932-035748AC1CEF}"/>
              </a:ext>
            </a:extLst>
          </p:cNvPr>
          <p:cNvSpPr txBox="1"/>
          <p:nvPr/>
        </p:nvSpPr>
        <p:spPr>
          <a:xfrm>
            <a:off x="3558667" y="2072020"/>
            <a:ext cx="5040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-531440" y="-128007"/>
            <a:ext cx="5400607" cy="1192575"/>
          </a:xfrm>
        </p:spPr>
        <p:txBody>
          <a:bodyPr>
            <a:noAutofit/>
          </a:bodyPr>
          <a:lstStyle/>
          <a:p>
            <a:r>
              <a:rPr lang="fr-FR" sz="11500" dirty="0">
                <a:latin typeface="Cream Cake" panose="02000500000000000000" pitchFamily="50" charset="0"/>
              </a:rPr>
              <a:t>Sommaire</a:t>
            </a:r>
          </a:p>
        </p:txBody>
      </p:sp>
      <p:cxnSp>
        <p:nvCxnSpPr>
          <p:cNvPr id="5" name="Connecteur droit 4"/>
          <p:cNvCxnSpPr>
            <a:cxnSpLocks/>
          </p:cNvCxnSpPr>
          <p:nvPr/>
        </p:nvCxnSpPr>
        <p:spPr>
          <a:xfrm flipV="1">
            <a:off x="4313298" y="427799"/>
            <a:ext cx="0" cy="564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BBA9BDC-7372-419B-BC58-31A7044D816B}"/>
              </a:ext>
            </a:extLst>
          </p:cNvPr>
          <p:cNvCxnSpPr>
            <a:cxnSpLocks/>
          </p:cNvCxnSpPr>
          <p:nvPr/>
        </p:nvCxnSpPr>
        <p:spPr>
          <a:xfrm>
            <a:off x="3284984" y="1969314"/>
            <a:ext cx="0" cy="5287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E0B73735-4E34-4D40-AA11-BCC6F10FA8BA}"/>
              </a:ext>
            </a:extLst>
          </p:cNvPr>
          <p:cNvSpPr txBox="1"/>
          <p:nvPr/>
        </p:nvSpPr>
        <p:spPr>
          <a:xfrm>
            <a:off x="180425" y="1969448"/>
            <a:ext cx="532265" cy="562630"/>
          </a:xfrm>
          <a:prstGeom prst="ellipse">
            <a:avLst/>
          </a:prstGeom>
          <a:solidFill>
            <a:srgbClr val="A4005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744BF87B-3358-4316-A703-0F567F25F02C}"/>
              </a:ext>
            </a:extLst>
          </p:cNvPr>
          <p:cNvSpPr txBox="1"/>
          <p:nvPr/>
        </p:nvSpPr>
        <p:spPr>
          <a:xfrm>
            <a:off x="738696" y="2099341"/>
            <a:ext cx="26642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ANNIVERSAIRES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66BAA6E-3651-4B6A-9A41-4A43EAF43DA0}"/>
              </a:ext>
            </a:extLst>
          </p:cNvPr>
          <p:cNvSpPr txBox="1"/>
          <p:nvPr/>
        </p:nvSpPr>
        <p:spPr>
          <a:xfrm>
            <a:off x="738696" y="2423719"/>
            <a:ext cx="23437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résidents à la fête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6642247-ED09-4FBC-90F1-2FE25AE0930C}"/>
              </a:ext>
            </a:extLst>
          </p:cNvPr>
          <p:cNvSpPr txBox="1"/>
          <p:nvPr/>
        </p:nvSpPr>
        <p:spPr>
          <a:xfrm>
            <a:off x="4076827" y="2071389"/>
            <a:ext cx="26642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AU COIN DU JEU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8A58F72-3652-4A05-826B-1BB2359897CD}"/>
              </a:ext>
            </a:extLst>
          </p:cNvPr>
          <p:cNvSpPr txBox="1"/>
          <p:nvPr/>
        </p:nvSpPr>
        <p:spPr>
          <a:xfrm>
            <a:off x="4326209" y="416496"/>
            <a:ext cx="250916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Ce qui vous attend dans ce numéro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73C4E7B-35A7-45F0-84A3-78FB7A7642E5}"/>
              </a:ext>
            </a:extLst>
          </p:cNvPr>
          <p:cNvCxnSpPr>
            <a:cxnSpLocks/>
          </p:cNvCxnSpPr>
          <p:nvPr/>
        </p:nvCxnSpPr>
        <p:spPr>
          <a:xfrm flipH="1">
            <a:off x="916601" y="1136576"/>
            <a:ext cx="24403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8F4490E8-3039-47C2-B767-96A0CD1E3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0" y="3096379"/>
            <a:ext cx="2259258" cy="1928629"/>
          </a:xfrm>
          <a:prstGeom prst="rect">
            <a:avLst/>
          </a:prstGeom>
          <a:ln>
            <a:solidFill>
              <a:srgbClr val="A40052"/>
            </a:solidFill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7AFCC42D-7795-45F8-BC23-FD3B9CD77D7B}"/>
              </a:ext>
            </a:extLst>
          </p:cNvPr>
          <p:cNvSpPr txBox="1"/>
          <p:nvPr/>
        </p:nvSpPr>
        <p:spPr>
          <a:xfrm>
            <a:off x="4077070" y="3404486"/>
            <a:ext cx="26642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LE PROGRAMME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EBBB803-DC05-4209-90D6-8B6217FE5223}"/>
              </a:ext>
            </a:extLst>
          </p:cNvPr>
          <p:cNvSpPr txBox="1"/>
          <p:nvPr/>
        </p:nvSpPr>
        <p:spPr>
          <a:xfrm>
            <a:off x="187279" y="5549471"/>
            <a:ext cx="532265" cy="562630"/>
          </a:xfrm>
          <a:prstGeom prst="ellipse">
            <a:avLst/>
          </a:prstGeom>
          <a:solidFill>
            <a:srgbClr val="D6B8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79E7C10-F6C5-4F69-BF75-90308F6CEE66}"/>
              </a:ext>
            </a:extLst>
          </p:cNvPr>
          <p:cNvSpPr txBox="1"/>
          <p:nvPr/>
        </p:nvSpPr>
        <p:spPr>
          <a:xfrm>
            <a:off x="717874" y="5648398"/>
            <a:ext cx="266429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UN ŒIL DANS LE RETRO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E1EEEB4-2B09-4657-9FC2-8BDFC91D344C}"/>
              </a:ext>
            </a:extLst>
          </p:cNvPr>
          <p:cNvSpPr txBox="1"/>
          <p:nvPr/>
        </p:nvSpPr>
        <p:spPr>
          <a:xfrm>
            <a:off x="4077070" y="3800872"/>
            <a:ext cx="2343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animations du mois de Mai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438D1B2-3DEB-4B2D-B57F-161A6D43C829}"/>
              </a:ext>
            </a:extLst>
          </p:cNvPr>
          <p:cNvSpPr txBox="1"/>
          <p:nvPr/>
        </p:nvSpPr>
        <p:spPr>
          <a:xfrm>
            <a:off x="721818" y="6321152"/>
            <a:ext cx="23437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Les derniers temps forts de la Résidence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5BE23A5-CD55-4E96-B126-7AB3CCE6E608}"/>
              </a:ext>
            </a:extLst>
          </p:cNvPr>
          <p:cNvSpPr txBox="1"/>
          <p:nvPr/>
        </p:nvSpPr>
        <p:spPr>
          <a:xfrm>
            <a:off x="4077070" y="2504728"/>
            <a:ext cx="23437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Votre page de jeux</a:t>
            </a:r>
          </a:p>
        </p:txBody>
      </p:sp>
    </p:spTree>
    <p:extLst>
      <p:ext uri="{BB962C8B-B14F-4D97-AF65-F5344CB8AC3E}">
        <p14:creationId xmlns:p14="http://schemas.microsoft.com/office/powerpoint/2010/main" val="231949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AB2C5621-4641-4BC3-84E2-2DFDB152E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5" y="3916458"/>
            <a:ext cx="2782874" cy="1852529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18A51D8E-307E-460E-9599-8104C9D00EC5}"/>
              </a:ext>
            </a:extLst>
          </p:cNvPr>
          <p:cNvSpPr txBox="1"/>
          <p:nvPr/>
        </p:nvSpPr>
        <p:spPr>
          <a:xfrm>
            <a:off x="951963" y="4160912"/>
            <a:ext cx="1578710" cy="15458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Thérèse CARETTE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495795-337A-4936-914B-CC4959597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21" y="1992994"/>
            <a:ext cx="1647659" cy="21968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A1EB747-2EB0-466A-BF43-00B9EB1E1C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5" y="1935641"/>
            <a:ext cx="1505014" cy="2006686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978441E1-95CE-4AA1-889B-C0A4543B7CA3}"/>
              </a:ext>
            </a:extLst>
          </p:cNvPr>
          <p:cNvSpPr txBox="1"/>
          <p:nvPr/>
        </p:nvSpPr>
        <p:spPr>
          <a:xfrm>
            <a:off x="2235096" y="2144703"/>
            <a:ext cx="1578710" cy="15458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Jean-Pierre VERCRUYSSE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DDF836F-38E9-4933-AA3E-56E40F9151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1778346"/>
            <a:ext cx="1710965" cy="2281286"/>
          </a:xfrm>
          <a:prstGeom prst="rect">
            <a:avLst/>
          </a:prstGeom>
        </p:spPr>
      </p:pic>
      <p:sp>
        <p:nvSpPr>
          <p:cNvPr id="46" name="ZoneTexte 45">
            <a:extLst>
              <a:ext uri="{FF2B5EF4-FFF2-40B4-BE49-F238E27FC236}">
                <a16:creationId xmlns:a16="http://schemas.microsoft.com/office/drawing/2014/main" id="{AC8DC914-31FA-4CC7-A8AE-D123162E71F9}"/>
              </a:ext>
            </a:extLst>
          </p:cNvPr>
          <p:cNvSpPr txBox="1"/>
          <p:nvPr/>
        </p:nvSpPr>
        <p:spPr>
          <a:xfrm>
            <a:off x="364995" y="2143258"/>
            <a:ext cx="1578710" cy="15458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Rémi BAERT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4D1E4BC0-249E-4B1C-9EBB-029131AE93C3}"/>
              </a:ext>
            </a:extLst>
          </p:cNvPr>
          <p:cNvSpPr txBox="1"/>
          <p:nvPr/>
        </p:nvSpPr>
        <p:spPr>
          <a:xfrm>
            <a:off x="3978580" y="2158859"/>
            <a:ext cx="1578710" cy="154583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dirty="0">
                <a:latin typeface="Century Gothic" panose="020B0502020202020204" pitchFamily="34" charset="0"/>
              </a:rPr>
              <a:t>Anne-Marie VANDENBERGHE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EB76CEF-F447-4663-B1E9-0331C8DFD2E6}"/>
              </a:ext>
            </a:extLst>
          </p:cNvPr>
          <p:cNvSpPr txBox="1"/>
          <p:nvPr/>
        </p:nvSpPr>
        <p:spPr>
          <a:xfrm>
            <a:off x="-44624" y="99256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Cream Cake" panose="02000500000000000000" pitchFamily="50" charset="0"/>
              </a:rPr>
              <a:t>Juin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69AC710D-D146-4874-A95D-2A9F4B153011}"/>
              </a:ext>
            </a:extLst>
          </p:cNvPr>
          <p:cNvSpPr txBox="1"/>
          <p:nvPr/>
        </p:nvSpPr>
        <p:spPr>
          <a:xfrm>
            <a:off x="0" y="-531563"/>
            <a:ext cx="65629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dirty="0">
                <a:solidFill>
                  <a:srgbClr val="A40052"/>
                </a:solidFill>
                <a:latin typeface="Cream Cake" panose="02000500000000000000" pitchFamily="50" charset="0"/>
              </a:rPr>
              <a:t>Anniversaires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CF878AB-1BFF-4D35-96F8-326436B7541A}"/>
              </a:ext>
            </a:extLst>
          </p:cNvPr>
          <p:cNvSpPr txBox="1"/>
          <p:nvPr/>
        </p:nvSpPr>
        <p:spPr>
          <a:xfrm>
            <a:off x="5805264" y="246997"/>
            <a:ext cx="105273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Les résidents à la fête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42B3C15B-4B0E-4B65-8DF7-7061C186DD01}"/>
              </a:ext>
            </a:extLst>
          </p:cNvPr>
          <p:cNvCxnSpPr>
            <a:cxnSpLocks/>
          </p:cNvCxnSpPr>
          <p:nvPr/>
        </p:nvCxnSpPr>
        <p:spPr>
          <a:xfrm flipV="1">
            <a:off x="5805264" y="344489"/>
            <a:ext cx="0" cy="648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>
            <a:extLst>
              <a:ext uri="{FF2B5EF4-FFF2-40B4-BE49-F238E27FC236}">
                <a16:creationId xmlns:a16="http://schemas.microsoft.com/office/drawing/2014/main" id="{A20FE4B8-D3B8-4029-8BD3-FA525EA48033}"/>
              </a:ext>
            </a:extLst>
          </p:cNvPr>
          <p:cNvSpPr/>
          <p:nvPr/>
        </p:nvSpPr>
        <p:spPr>
          <a:xfrm>
            <a:off x="133859" y="1849755"/>
            <a:ext cx="755697" cy="757160"/>
          </a:xfrm>
          <a:prstGeom prst="ellipse">
            <a:avLst/>
          </a:prstGeom>
          <a:solidFill>
            <a:schemeClr val="bg1"/>
          </a:solidFill>
          <a:ln>
            <a:solidFill>
              <a:srgbClr val="A4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3FA44A6-E594-4CD9-84FB-E283DE066F1F}"/>
              </a:ext>
            </a:extLst>
          </p:cNvPr>
          <p:cNvSpPr txBox="1"/>
          <p:nvPr/>
        </p:nvSpPr>
        <p:spPr>
          <a:xfrm>
            <a:off x="188640" y="1927196"/>
            <a:ext cx="657160" cy="31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40052"/>
                </a:solidFill>
                <a:latin typeface="Century Gothic" panose="020B0502020202020204" pitchFamily="34" charset="0"/>
              </a:rPr>
              <a:t>Le 3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C9875C4B-9F85-4139-97EB-509BE07121A3}"/>
              </a:ext>
            </a:extLst>
          </p:cNvPr>
          <p:cNvSpPr txBox="1"/>
          <p:nvPr/>
        </p:nvSpPr>
        <p:spPr>
          <a:xfrm>
            <a:off x="116632" y="2094358"/>
            <a:ext cx="81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ream Peach" pitchFamily="2" charset="0"/>
              </a:rPr>
              <a:t>101</a:t>
            </a:r>
            <a:r>
              <a:rPr lang="fr-FR" sz="1200" dirty="0">
                <a:latin typeface="Cream Peach" pitchFamily="2" charset="0"/>
              </a:rPr>
              <a:t>ans</a:t>
            </a:r>
            <a:endParaRPr lang="fr-FR" sz="2000" dirty="0">
              <a:latin typeface="Cream Peach" pitchFamily="2" charset="0"/>
            </a:endParaRPr>
          </a:p>
        </p:txBody>
      </p:sp>
      <p:sp>
        <p:nvSpPr>
          <p:cNvPr id="94" name="Ellipse 93">
            <a:extLst>
              <a:ext uri="{FF2B5EF4-FFF2-40B4-BE49-F238E27FC236}">
                <a16:creationId xmlns:a16="http://schemas.microsoft.com/office/drawing/2014/main" id="{3FA21771-7533-4A92-ADC7-90D19EB4F053}"/>
              </a:ext>
            </a:extLst>
          </p:cNvPr>
          <p:cNvSpPr/>
          <p:nvPr/>
        </p:nvSpPr>
        <p:spPr>
          <a:xfrm>
            <a:off x="3717032" y="1858199"/>
            <a:ext cx="755697" cy="757160"/>
          </a:xfrm>
          <a:prstGeom prst="ellipse">
            <a:avLst/>
          </a:prstGeom>
          <a:solidFill>
            <a:schemeClr val="bg1"/>
          </a:solidFill>
          <a:ln>
            <a:solidFill>
              <a:srgbClr val="758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512DF13-0A85-4AAF-AC89-23BAEB5C8DF9}"/>
              </a:ext>
            </a:extLst>
          </p:cNvPr>
          <p:cNvSpPr txBox="1"/>
          <p:nvPr/>
        </p:nvSpPr>
        <p:spPr>
          <a:xfrm>
            <a:off x="3766300" y="1935641"/>
            <a:ext cx="657160" cy="31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758A73"/>
                </a:solidFill>
                <a:latin typeface="Century Gothic" panose="020B0502020202020204" pitchFamily="34" charset="0"/>
              </a:rPr>
              <a:t>Le 8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A1E6AFA2-F6B8-4BD7-BD4C-913DBDA0C549}"/>
              </a:ext>
            </a:extLst>
          </p:cNvPr>
          <p:cNvSpPr txBox="1"/>
          <p:nvPr/>
        </p:nvSpPr>
        <p:spPr>
          <a:xfrm>
            <a:off x="3717032" y="2102801"/>
            <a:ext cx="75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ream Peach" pitchFamily="2" charset="0"/>
              </a:rPr>
              <a:t>88</a:t>
            </a:r>
            <a:r>
              <a:rPr lang="fr-FR" sz="1200" dirty="0">
                <a:latin typeface="Cream Peach" pitchFamily="2" charset="0"/>
              </a:rPr>
              <a:t>ans</a:t>
            </a:r>
            <a:endParaRPr lang="fr-FR" sz="2000" dirty="0">
              <a:latin typeface="Cream Peach" pitchFamily="2" charset="0"/>
            </a:endParaRPr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8DC79066-7C5A-4A2A-8A85-91113A34CE7F}"/>
              </a:ext>
            </a:extLst>
          </p:cNvPr>
          <p:cNvSpPr/>
          <p:nvPr/>
        </p:nvSpPr>
        <p:spPr>
          <a:xfrm>
            <a:off x="701915" y="3878897"/>
            <a:ext cx="755697" cy="757160"/>
          </a:xfrm>
          <a:prstGeom prst="ellipse">
            <a:avLst/>
          </a:prstGeom>
          <a:solidFill>
            <a:schemeClr val="bg1"/>
          </a:solidFill>
          <a:ln>
            <a:solidFill>
              <a:srgbClr val="A400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89208EBA-E29C-4C9B-A8FE-BC61B0699D9E}"/>
              </a:ext>
            </a:extLst>
          </p:cNvPr>
          <p:cNvSpPr txBox="1"/>
          <p:nvPr/>
        </p:nvSpPr>
        <p:spPr>
          <a:xfrm>
            <a:off x="751183" y="3956337"/>
            <a:ext cx="657160" cy="31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A40052"/>
                </a:solidFill>
                <a:latin typeface="Century Gothic" panose="020B0502020202020204" pitchFamily="34" charset="0"/>
              </a:rPr>
              <a:t>Le 11</a:t>
            </a: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BF6A237-4DBC-4135-B60F-6BBFA3E700F8}"/>
              </a:ext>
            </a:extLst>
          </p:cNvPr>
          <p:cNvCxnSpPr>
            <a:cxnSpLocks/>
          </p:cNvCxnSpPr>
          <p:nvPr/>
        </p:nvCxnSpPr>
        <p:spPr>
          <a:xfrm flipH="1">
            <a:off x="151855" y="1699866"/>
            <a:ext cx="24919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>
            <a:extLst>
              <a:ext uri="{FF2B5EF4-FFF2-40B4-BE49-F238E27FC236}">
                <a16:creationId xmlns:a16="http://schemas.microsoft.com/office/drawing/2014/main" id="{C17B3524-BB50-4F6A-B124-C995EC322329}"/>
              </a:ext>
            </a:extLst>
          </p:cNvPr>
          <p:cNvCxnSpPr>
            <a:cxnSpLocks/>
          </p:cNvCxnSpPr>
          <p:nvPr/>
        </p:nvCxnSpPr>
        <p:spPr>
          <a:xfrm flipH="1">
            <a:off x="4144972" y="1699866"/>
            <a:ext cx="25748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numéro de diapositive 3">
            <a:extLst>
              <a:ext uri="{FF2B5EF4-FFF2-40B4-BE49-F238E27FC236}">
                <a16:creationId xmlns:a16="http://schemas.microsoft.com/office/drawing/2014/main" id="{01BA5AE7-368F-431F-B26C-C51ACDFE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769" y="9375420"/>
            <a:ext cx="1600200" cy="527403"/>
          </a:xfrm>
        </p:spPr>
        <p:txBody>
          <a:bodyPr/>
          <a:lstStyle/>
          <a:p>
            <a:pPr algn="l"/>
            <a:r>
              <a:rPr lang="fr-FR" dirty="0"/>
              <a:t>2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569BCD2-CCF3-4897-A006-8B0188DC92CC}"/>
              </a:ext>
            </a:extLst>
          </p:cNvPr>
          <p:cNvSpPr/>
          <p:nvPr/>
        </p:nvSpPr>
        <p:spPr>
          <a:xfrm>
            <a:off x="1988840" y="1864304"/>
            <a:ext cx="755697" cy="757160"/>
          </a:xfrm>
          <a:prstGeom prst="ellipse">
            <a:avLst/>
          </a:prstGeom>
          <a:solidFill>
            <a:schemeClr val="bg1"/>
          </a:solidFill>
          <a:ln>
            <a:solidFill>
              <a:srgbClr val="D6B8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F256312-8AD3-4739-8E6A-CCF4160C9764}"/>
              </a:ext>
            </a:extLst>
          </p:cNvPr>
          <p:cNvSpPr txBox="1"/>
          <p:nvPr/>
        </p:nvSpPr>
        <p:spPr>
          <a:xfrm>
            <a:off x="2039241" y="1955707"/>
            <a:ext cx="657160" cy="312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D6B804"/>
                </a:solidFill>
                <a:latin typeface="Century Gothic" panose="020B0502020202020204" pitchFamily="34" charset="0"/>
              </a:rPr>
              <a:t>Le 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BE212A9D-6C06-42E3-9720-183B3BA43C6C}"/>
              </a:ext>
            </a:extLst>
          </p:cNvPr>
          <p:cNvSpPr txBox="1"/>
          <p:nvPr/>
        </p:nvSpPr>
        <p:spPr>
          <a:xfrm>
            <a:off x="2013474" y="2124578"/>
            <a:ext cx="755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ream Peach" pitchFamily="2" charset="0"/>
              </a:rPr>
              <a:t>78</a:t>
            </a:r>
            <a:r>
              <a:rPr lang="fr-FR" sz="1200" dirty="0">
                <a:latin typeface="Cream Peach" pitchFamily="2" charset="0"/>
              </a:rPr>
              <a:t>ans</a:t>
            </a:r>
            <a:endParaRPr lang="fr-FR" sz="2000" dirty="0">
              <a:latin typeface="Cream Peach" pitchFamily="2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870203-1F29-4A5A-A7A2-C32461BEFA46}"/>
              </a:ext>
            </a:extLst>
          </p:cNvPr>
          <p:cNvSpPr txBox="1"/>
          <p:nvPr/>
        </p:nvSpPr>
        <p:spPr>
          <a:xfrm>
            <a:off x="674304" y="4148138"/>
            <a:ext cx="81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Cream Peach" pitchFamily="2" charset="0"/>
              </a:rPr>
              <a:t>96</a:t>
            </a:r>
            <a:r>
              <a:rPr lang="fr-FR" sz="1200" dirty="0">
                <a:latin typeface="Cream Peach" pitchFamily="2" charset="0"/>
              </a:rPr>
              <a:t>ans</a:t>
            </a:r>
            <a:endParaRPr lang="fr-FR" sz="2000" dirty="0">
              <a:latin typeface="Cream Peac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977C97-EB45-4678-BB01-ED0576B7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A5F3753-FE3F-4877-9708-9B13A82FFCF3}"/>
              </a:ext>
            </a:extLst>
          </p:cNvPr>
          <p:cNvSpPr txBox="1"/>
          <p:nvPr/>
        </p:nvSpPr>
        <p:spPr>
          <a:xfrm>
            <a:off x="-27384" y="-104983"/>
            <a:ext cx="59046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900" dirty="0">
                <a:solidFill>
                  <a:srgbClr val="758A73"/>
                </a:solidFill>
                <a:latin typeface="Cream Cake" panose="02000500000000000000" pitchFamily="50" charset="0"/>
              </a:rPr>
              <a:t>Un </a:t>
            </a:r>
            <a:r>
              <a:rPr lang="fr-FR" sz="6900" dirty="0" err="1">
                <a:solidFill>
                  <a:srgbClr val="758A73"/>
                </a:solidFill>
                <a:latin typeface="Cream Cake" panose="02000500000000000000" pitchFamily="50" charset="0"/>
              </a:rPr>
              <a:t>oeil</a:t>
            </a:r>
            <a:r>
              <a:rPr lang="fr-FR" sz="6900" dirty="0">
                <a:solidFill>
                  <a:srgbClr val="758A73"/>
                </a:solidFill>
                <a:latin typeface="Cream Cake" panose="02000500000000000000" pitchFamily="50" charset="0"/>
              </a:rPr>
              <a:t> dans le rétro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6026006-02AC-4ADE-9A1A-6BDA9B54D440}"/>
              </a:ext>
            </a:extLst>
          </p:cNvPr>
          <p:cNvSpPr txBox="1"/>
          <p:nvPr/>
        </p:nvSpPr>
        <p:spPr>
          <a:xfrm>
            <a:off x="5232891" y="197199"/>
            <a:ext cx="134076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Les derniers temps forts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EAF0DA8-05FE-41E5-AA98-392578945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891" y="160373"/>
            <a:ext cx="12193" cy="65842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53E56CA-FA9C-41BF-A062-350902A4B0B7}"/>
              </a:ext>
            </a:extLst>
          </p:cNvPr>
          <p:cNvSpPr txBox="1"/>
          <p:nvPr/>
        </p:nvSpPr>
        <p:spPr>
          <a:xfrm>
            <a:off x="258484" y="1280592"/>
            <a:ext cx="648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D6B804"/>
                </a:solidFill>
                <a:latin typeface="Century Gothic" panose="020B0502020202020204" pitchFamily="34" charset="0"/>
              </a:rPr>
              <a:t>Rencontre intergénérationnelle </a:t>
            </a:r>
            <a:r>
              <a:rPr lang="fr-FR" sz="1400" dirty="0">
                <a:solidFill>
                  <a:srgbClr val="D6B804"/>
                </a:solidFill>
                <a:latin typeface="Century Gothic" panose="020B0502020202020204" pitchFamily="34" charset="0"/>
              </a:rPr>
              <a:t>– 2 Mai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FCD5B0B-4597-4C4A-AA75-8EF827750DCA}"/>
              </a:ext>
            </a:extLst>
          </p:cNvPr>
          <p:cNvSpPr txBox="1"/>
          <p:nvPr/>
        </p:nvSpPr>
        <p:spPr>
          <a:xfrm>
            <a:off x="1340768" y="4088904"/>
            <a:ext cx="5174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>
                <a:solidFill>
                  <a:srgbClr val="D6B804"/>
                </a:solidFill>
                <a:latin typeface="Century Gothic" panose="020B0502020202020204" pitchFamily="34" charset="0"/>
              </a:rPr>
              <a:t>11 Mai </a:t>
            </a:r>
            <a:r>
              <a:rPr lang="fr-FR" dirty="0">
                <a:solidFill>
                  <a:srgbClr val="D6B804"/>
                </a:solidFill>
                <a:latin typeface="Century Gothic" panose="020B0502020202020204" pitchFamily="34" charset="0"/>
              </a:rPr>
              <a:t>– A votre synthé !</a:t>
            </a:r>
            <a:endParaRPr lang="fr-FR" sz="1400" dirty="0">
              <a:solidFill>
                <a:srgbClr val="D6B804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6C5D6BB-9539-423F-A6A0-08CDAA1A2399}"/>
              </a:ext>
            </a:extLst>
          </p:cNvPr>
          <p:cNvCxnSpPr>
            <a:cxnSpLocks/>
          </p:cNvCxnSpPr>
          <p:nvPr/>
        </p:nvCxnSpPr>
        <p:spPr>
          <a:xfrm flipH="1">
            <a:off x="370768" y="1648954"/>
            <a:ext cx="3346264" cy="0"/>
          </a:xfrm>
          <a:prstGeom prst="line">
            <a:avLst/>
          </a:prstGeom>
          <a:ln w="19050">
            <a:solidFill>
              <a:srgbClr val="D6B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4EF2358-06DC-4123-8040-1F5DB6938FB3}"/>
              </a:ext>
            </a:extLst>
          </p:cNvPr>
          <p:cNvCxnSpPr>
            <a:cxnSpLocks/>
          </p:cNvCxnSpPr>
          <p:nvPr/>
        </p:nvCxnSpPr>
        <p:spPr>
          <a:xfrm flipH="1">
            <a:off x="2996952" y="4458236"/>
            <a:ext cx="3456384" cy="0"/>
          </a:xfrm>
          <a:prstGeom prst="line">
            <a:avLst/>
          </a:prstGeom>
          <a:ln w="19050">
            <a:solidFill>
              <a:srgbClr val="D6B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F5FA6A09-CF97-4C26-889D-D8455B0C4960}"/>
              </a:ext>
            </a:extLst>
          </p:cNvPr>
          <p:cNvSpPr txBox="1"/>
          <p:nvPr/>
        </p:nvSpPr>
        <p:spPr>
          <a:xfrm>
            <a:off x="260648" y="6805611"/>
            <a:ext cx="566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D6B804"/>
                </a:solidFill>
                <a:latin typeface="Century Gothic" panose="020B0502020202020204" pitchFamily="34" charset="0"/>
              </a:rPr>
              <a:t>A la Maud de chez nous </a:t>
            </a:r>
            <a:r>
              <a:rPr lang="fr-FR" sz="1400" dirty="0">
                <a:solidFill>
                  <a:srgbClr val="D6B804"/>
                </a:solidFill>
                <a:latin typeface="Century Gothic" panose="020B0502020202020204" pitchFamily="34" charset="0"/>
              </a:rPr>
              <a:t>– 18 Mai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AB10A-5004-4796-98E3-8A83F9D67ED2}"/>
              </a:ext>
            </a:extLst>
          </p:cNvPr>
          <p:cNvSpPr/>
          <p:nvPr/>
        </p:nvSpPr>
        <p:spPr>
          <a:xfrm>
            <a:off x="260648" y="7173973"/>
            <a:ext cx="3144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C’est en ce week-end du 18 Mai que Maud signait son grand retour à la Fleur de l’Âge. Mêlant musiques modernes et chansons d’autrefois, sa prestation aura une fois encore fait l’unanimité. En espérant la revoir très prochainement !</a:t>
            </a:r>
            <a:endParaRPr lang="fr-FR" sz="11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6E232587-6AEC-45A5-B667-5859ACC9A21F}"/>
              </a:ext>
            </a:extLst>
          </p:cNvPr>
          <p:cNvCxnSpPr>
            <a:cxnSpLocks/>
          </p:cNvCxnSpPr>
          <p:nvPr/>
        </p:nvCxnSpPr>
        <p:spPr>
          <a:xfrm flipH="1">
            <a:off x="372932" y="7173973"/>
            <a:ext cx="3920164" cy="0"/>
          </a:xfrm>
          <a:prstGeom prst="line">
            <a:avLst/>
          </a:prstGeom>
          <a:ln w="19050">
            <a:solidFill>
              <a:srgbClr val="D6B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9D7D882C-B2A9-495C-B22A-23EC2CF65CDB}"/>
              </a:ext>
            </a:extLst>
          </p:cNvPr>
          <p:cNvSpPr txBox="1"/>
          <p:nvPr/>
        </p:nvSpPr>
        <p:spPr>
          <a:xfrm>
            <a:off x="258484" y="1751340"/>
            <a:ext cx="3146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2 Mai était marqué sous le signe du jeu à la Résidence, avec la venue des enfants du centre socio-culturel de Tourcoing.</a:t>
            </a:r>
          </a:p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L’occasion pour les têtes blondes et les cheveux blancs de se rencontrer autour de jeux de société.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43D5E88-F5F8-447A-82AB-467202D9D78C}"/>
              </a:ext>
            </a:extLst>
          </p:cNvPr>
          <p:cNvSpPr txBox="1"/>
          <p:nvPr/>
        </p:nvSpPr>
        <p:spPr>
          <a:xfrm>
            <a:off x="3297387" y="4566913"/>
            <a:ext cx="3146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Le Samedi 11 Mai signait le retour de Noël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Dewinter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, toujours accompagné de son synthé, et venu nous offrir un instant musical qui aura fait la joie de nos résidents.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C0C77BF-0FCF-464F-8F78-2058B8D099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47" y="7298151"/>
            <a:ext cx="2984189" cy="1986542"/>
          </a:xfrm>
          <a:prstGeom prst="rect">
            <a:avLst/>
          </a:prstGeom>
          <a:ln>
            <a:solidFill>
              <a:srgbClr val="758A73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5238FD0-2D19-4F10-A2A0-47F4D3694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4" y="4566913"/>
            <a:ext cx="2984187" cy="1986541"/>
          </a:xfrm>
          <a:prstGeom prst="rect">
            <a:avLst/>
          </a:prstGeom>
          <a:ln>
            <a:solidFill>
              <a:srgbClr val="D6B804"/>
            </a:solidFill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1A87A36-CB04-4415-BA58-2ED58E7A3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767" y="1784760"/>
            <a:ext cx="2991890" cy="1991669"/>
          </a:xfrm>
          <a:prstGeom prst="rect">
            <a:avLst/>
          </a:prstGeom>
          <a:solidFill>
            <a:srgbClr val="A40052"/>
          </a:solidFill>
          <a:ln>
            <a:solidFill>
              <a:srgbClr val="A40052"/>
            </a:solidFill>
          </a:ln>
        </p:spPr>
      </p:pic>
    </p:spTree>
    <p:extLst>
      <p:ext uri="{BB962C8B-B14F-4D97-AF65-F5344CB8AC3E}">
        <p14:creationId xmlns:p14="http://schemas.microsoft.com/office/powerpoint/2010/main" val="97155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69BD1E7-A79B-4472-BC5D-20684DD1B5EC}"/>
              </a:ext>
            </a:extLst>
          </p:cNvPr>
          <p:cNvSpPr txBox="1"/>
          <p:nvPr/>
        </p:nvSpPr>
        <p:spPr>
          <a:xfrm>
            <a:off x="260648" y="-231576"/>
            <a:ext cx="4176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A40052"/>
                </a:solidFill>
                <a:latin typeface="Cream Cake" panose="02000500000000000000" pitchFamily="50" charset="0"/>
              </a:rPr>
              <a:t>Au coin du jeu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2A7AEE-5102-4B51-A080-C9469064D539}"/>
              </a:ext>
            </a:extLst>
          </p:cNvPr>
          <p:cNvSpPr txBox="1"/>
          <p:nvPr/>
        </p:nvSpPr>
        <p:spPr>
          <a:xfrm>
            <a:off x="4581128" y="245426"/>
            <a:ext cx="3429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Votre page de jeux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F6D34FE-B15F-4733-983E-5BFADEC4ADDC}"/>
              </a:ext>
            </a:extLst>
          </p:cNvPr>
          <p:cNvCxnSpPr>
            <a:cxnSpLocks/>
          </p:cNvCxnSpPr>
          <p:nvPr/>
        </p:nvCxnSpPr>
        <p:spPr>
          <a:xfrm flipV="1">
            <a:off x="4568594" y="91359"/>
            <a:ext cx="0" cy="648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E5F275C-3AD6-473E-B571-99BEE183F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23" y="914939"/>
            <a:ext cx="5894405" cy="831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2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81F9D6A-1F0A-4FCD-8829-4EE11B28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2AF83-5F98-440D-AEBA-A37265AE50EB}" type="slidenum">
              <a:rPr lang="fr-FR" smtClean="0"/>
              <a:t>7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4DA63F-75CE-47BF-904C-4C50F9092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78924" y="4953000"/>
            <a:ext cx="3142084" cy="45082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CC164B-C4C6-40BC-902B-325C6FE0381D}"/>
              </a:ext>
            </a:extLst>
          </p:cNvPr>
          <p:cNvSpPr/>
          <p:nvPr/>
        </p:nvSpPr>
        <p:spPr>
          <a:xfrm>
            <a:off x="180648" y="197199"/>
            <a:ext cx="6480720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Quand débute la Coupe d’Europe de Football 2024 ?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Juin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 Juin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Juin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fr-F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endParaRPr lang="fr-F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Parmi ces fruits, lequel ne se récolte pas en Juin ?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Pomme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Framboise		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Cerise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Pastèque</a:t>
            </a:r>
          </a:p>
          <a:p>
            <a:pPr lvl="0">
              <a:spcAft>
                <a:spcPts val="8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8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Comment s’appelle en Europe la période de redoux qui survient en Novembre ?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L’été indien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L’été de la Saint Martin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Saints de glace</a:t>
            </a:r>
          </a:p>
          <a:p>
            <a:pPr lvl="0">
              <a:spcAft>
                <a:spcPts val="800"/>
              </a:spcAft>
            </a:pPr>
            <a:endParaRPr lang="fr-FR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800"/>
              </a:spcAft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A quel moment passe-t-on du Printemps à l’Eté ?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Solstice</a:t>
            </a:r>
          </a:p>
          <a:p>
            <a:pPr marL="285750" lvl="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Equinoxe</a:t>
            </a:r>
          </a:p>
          <a:p>
            <a:pPr marL="285750" lvl="0" indent="-285750"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Aucun lien astronomique, c’est fixe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247F88-A51C-45DE-826A-4E06842C7889}"/>
              </a:ext>
            </a:extLst>
          </p:cNvPr>
          <p:cNvSpPr txBox="1"/>
          <p:nvPr/>
        </p:nvSpPr>
        <p:spPr>
          <a:xfrm rot="10800000">
            <a:off x="3799324" y="8526655"/>
            <a:ext cx="28620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1. 14 Juin / 2. Pomme / 3. L’été indien / 4. Solstice d’été</a:t>
            </a:r>
          </a:p>
        </p:txBody>
      </p:sp>
    </p:spTree>
    <p:extLst>
      <p:ext uri="{BB962C8B-B14F-4D97-AF65-F5344CB8AC3E}">
        <p14:creationId xmlns:p14="http://schemas.microsoft.com/office/powerpoint/2010/main" val="409886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775137" y="253025"/>
            <a:ext cx="21102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entury Gothic" panose="020B0502020202020204" pitchFamily="34" charset="0"/>
              </a:rPr>
              <a:t>Les animations</a:t>
            </a:r>
          </a:p>
          <a:p>
            <a:r>
              <a:rPr lang="fr-FR" sz="1600" dirty="0">
                <a:latin typeface="Century Gothic" panose="020B0502020202020204" pitchFamily="34" charset="0"/>
              </a:rPr>
              <a:t>du mois de Juin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5794"/>
            <a:ext cx="4776664" cy="1029827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fr-FR" sz="8200" dirty="0">
                <a:solidFill>
                  <a:srgbClr val="D6B804"/>
                </a:solidFill>
                <a:latin typeface="Cream Cake" panose="02000500000000000000" pitchFamily="50" charset="0"/>
              </a:rPr>
              <a:t>Au programme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966FEF3-E608-41FA-9D05-2A34A2909B16}"/>
              </a:ext>
            </a:extLst>
          </p:cNvPr>
          <p:cNvCxnSpPr>
            <a:cxnSpLocks/>
          </p:cNvCxnSpPr>
          <p:nvPr/>
        </p:nvCxnSpPr>
        <p:spPr>
          <a:xfrm flipV="1">
            <a:off x="4775137" y="344489"/>
            <a:ext cx="0" cy="648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536D53D-8818-454A-9229-DCF41D8004E7}"/>
              </a:ext>
            </a:extLst>
          </p:cNvPr>
          <p:cNvSpPr/>
          <p:nvPr/>
        </p:nvSpPr>
        <p:spPr>
          <a:xfrm>
            <a:off x="1268760" y="1352600"/>
            <a:ext cx="1152128" cy="66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2C4C94-8745-4C2B-B4E5-2E09D8D9685F}"/>
              </a:ext>
            </a:extLst>
          </p:cNvPr>
          <p:cNvSpPr/>
          <p:nvPr/>
        </p:nvSpPr>
        <p:spPr>
          <a:xfrm>
            <a:off x="1415684" y="2588766"/>
            <a:ext cx="429140" cy="114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519F82-2662-4228-A75F-CDEFE91C5450}"/>
              </a:ext>
            </a:extLst>
          </p:cNvPr>
          <p:cNvSpPr/>
          <p:nvPr/>
        </p:nvSpPr>
        <p:spPr>
          <a:xfrm>
            <a:off x="1377893" y="2737228"/>
            <a:ext cx="429140" cy="11428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AC2E27-E99D-4AA8-984D-CF96B440F453}"/>
              </a:ext>
            </a:extLst>
          </p:cNvPr>
          <p:cNvSpPr/>
          <p:nvPr/>
        </p:nvSpPr>
        <p:spPr>
          <a:xfrm>
            <a:off x="1230970" y="1280592"/>
            <a:ext cx="1152128" cy="665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77BB8C3-5A5E-4D31-B08D-B2798C07F706}"/>
              </a:ext>
            </a:extLst>
          </p:cNvPr>
          <p:cNvSpPr/>
          <p:nvPr/>
        </p:nvSpPr>
        <p:spPr>
          <a:xfrm>
            <a:off x="13709" y="1438127"/>
            <a:ext cx="3662230" cy="416697"/>
          </a:xfrm>
          <a:prstGeom prst="roundRect">
            <a:avLst>
              <a:gd name="adj" fmla="val 0"/>
            </a:avLst>
          </a:prstGeom>
          <a:solidFill>
            <a:srgbClr val="D6B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ream Cake" panose="02000500000000000000" pitchFamily="50" charset="0"/>
              </a:rPr>
              <a:t>01 au 02 Juin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D0AD16E-3A8D-4A4C-A287-9821D63FEFEC}"/>
              </a:ext>
            </a:extLst>
          </p:cNvPr>
          <p:cNvCxnSpPr>
            <a:cxnSpLocks/>
          </p:cNvCxnSpPr>
          <p:nvPr/>
        </p:nvCxnSpPr>
        <p:spPr>
          <a:xfrm>
            <a:off x="13709" y="1854824"/>
            <a:ext cx="6574518" cy="0"/>
          </a:xfrm>
          <a:prstGeom prst="line">
            <a:avLst/>
          </a:prstGeom>
          <a:ln>
            <a:solidFill>
              <a:srgbClr val="D6B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1DA1E2E-92FD-44D2-BC8B-9FCC3BCEB3A8}"/>
              </a:ext>
            </a:extLst>
          </p:cNvPr>
          <p:cNvSpPr txBox="1"/>
          <p:nvPr/>
        </p:nvSpPr>
        <p:spPr>
          <a:xfrm>
            <a:off x="52559" y="1845288"/>
            <a:ext cx="686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Samedi 01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Loto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Dimanche 02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10h00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Projection d’un film – RDC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1EE7D98-1E61-4E1D-8417-1343CBC5931A}"/>
              </a:ext>
            </a:extLst>
          </p:cNvPr>
          <p:cNvSpPr/>
          <p:nvPr/>
        </p:nvSpPr>
        <p:spPr>
          <a:xfrm>
            <a:off x="0" y="3656856"/>
            <a:ext cx="3662230" cy="416697"/>
          </a:xfrm>
          <a:prstGeom prst="roundRect">
            <a:avLst>
              <a:gd name="adj" fmla="val 0"/>
            </a:avLst>
          </a:prstGeom>
          <a:solidFill>
            <a:srgbClr val="758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ream Cake" panose="02000500000000000000" pitchFamily="50" charset="0"/>
              </a:rPr>
              <a:t>03 au 09 Juin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879DC4A-4253-49E9-88A5-6E3903CF24B5}"/>
              </a:ext>
            </a:extLst>
          </p:cNvPr>
          <p:cNvCxnSpPr>
            <a:cxnSpLocks/>
          </p:cNvCxnSpPr>
          <p:nvPr/>
        </p:nvCxnSpPr>
        <p:spPr>
          <a:xfrm>
            <a:off x="13709" y="4064016"/>
            <a:ext cx="6574518" cy="0"/>
          </a:xfrm>
          <a:prstGeom prst="line">
            <a:avLst/>
          </a:prstGeom>
          <a:ln>
            <a:solidFill>
              <a:srgbClr val="758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6C6A30D-F1A8-47E2-AC7A-CE6D52B00BBD}"/>
              </a:ext>
            </a:extLst>
          </p:cNvPr>
          <p:cNvSpPr/>
          <p:nvPr/>
        </p:nvSpPr>
        <p:spPr>
          <a:xfrm>
            <a:off x="16363" y="3791371"/>
            <a:ext cx="74031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758A73"/>
              </a:solidFill>
              <a:latin typeface="Century Gothic" panose="020B0502020202020204" pitchFamily="34" charset="0"/>
            </a:endParaRP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Lundi 03 Juin </a:t>
            </a:r>
            <a:r>
              <a:rPr lang="fr-FR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Semaine spéciale cirque et fête foraine !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Bon anniversaire M. </a:t>
            </a:r>
            <a:r>
              <a:rPr lang="fr-F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Baert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 Rémi (101 ans)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Jeu des indices spécial cirque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Mardi 04 Juin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Bon anniversaire M. </a:t>
            </a:r>
            <a:r>
              <a:rPr lang="fr-F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Vercruysse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 Jean-Pierre (78 ans)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Atelier manuel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Mercredi 05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Atelier cuisine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Jeudi 06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Jeux d’adresse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Vendredi 07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12h00 : Repas festif – RDC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Samedi 08 Juin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Bon anniversaire Mme </a:t>
            </a:r>
            <a:r>
              <a:rPr lang="fr-FR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Vandenberghe</a:t>
            </a:r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 Anne-Marie (88 ans)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Pas d’animation</a:t>
            </a:r>
          </a:p>
          <a:p>
            <a:r>
              <a:rPr lang="fr-FR" b="1" dirty="0">
                <a:solidFill>
                  <a:srgbClr val="758A73"/>
                </a:solidFill>
                <a:latin typeface="Century Gothic" panose="020B0502020202020204" pitchFamily="34" charset="0"/>
              </a:rPr>
              <a:t>Dimanche 09 Juin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Pas d’animation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68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B5C1711-F3B1-491C-99E2-3B0EBA18E420}"/>
              </a:ext>
            </a:extLst>
          </p:cNvPr>
          <p:cNvSpPr/>
          <p:nvPr/>
        </p:nvSpPr>
        <p:spPr>
          <a:xfrm>
            <a:off x="0" y="-15552"/>
            <a:ext cx="3662230" cy="416697"/>
          </a:xfrm>
          <a:prstGeom prst="roundRect">
            <a:avLst>
              <a:gd name="adj" fmla="val 0"/>
            </a:avLst>
          </a:prstGeom>
          <a:solidFill>
            <a:srgbClr val="A400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ream Cake" panose="02000500000000000000" pitchFamily="50" charset="0"/>
              </a:rPr>
              <a:t>10 au 16 Juin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6AF1BB6-9024-49D7-AA16-11E69EC6242D}"/>
              </a:ext>
            </a:extLst>
          </p:cNvPr>
          <p:cNvCxnSpPr>
            <a:cxnSpLocks/>
          </p:cNvCxnSpPr>
          <p:nvPr/>
        </p:nvCxnSpPr>
        <p:spPr>
          <a:xfrm>
            <a:off x="3641" y="401760"/>
            <a:ext cx="6574518" cy="0"/>
          </a:xfrm>
          <a:prstGeom prst="line">
            <a:avLst/>
          </a:prstGeom>
          <a:ln>
            <a:solidFill>
              <a:srgbClr val="A40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F3BC1-0031-487D-9B2C-3DEE94D03E3D}"/>
              </a:ext>
            </a:extLst>
          </p:cNvPr>
          <p:cNvSpPr txBox="1"/>
          <p:nvPr/>
        </p:nvSpPr>
        <p:spPr>
          <a:xfrm>
            <a:off x="3641" y="446433"/>
            <a:ext cx="686410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Lundi 10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Soins esthétiques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Quiz musical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Mardi 11 Juin</a:t>
            </a:r>
          </a:p>
          <a:p>
            <a:r>
              <a:rPr lang="fr-FR" dirty="0">
                <a:solidFill>
                  <a:srgbClr val="FF0000"/>
                </a:solidFill>
                <a:latin typeface="Century Gothic" panose="020B0502020202020204" pitchFamily="34" charset="0"/>
              </a:rPr>
              <a:t>Bon anniversaire Mme Carette Thérèse (96 ans)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Messe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Mercredi 12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Réunion d’information risques canicule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Jeudi 13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Atelier mémoire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Vendredi 14 Juin</a:t>
            </a:r>
            <a:endParaRPr lang="fr-FR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dirty="0">
                <a:latin typeface="Century Gothic" panose="020B0502020202020204" pitchFamily="34" charset="0"/>
              </a:rPr>
              <a:t>11h00 : Pas de journal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Gym douce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Samedi 15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Loto – RDC</a:t>
            </a:r>
          </a:p>
          <a:p>
            <a:r>
              <a:rPr lang="fr-FR" b="1" dirty="0">
                <a:solidFill>
                  <a:srgbClr val="A40052"/>
                </a:solidFill>
                <a:latin typeface="Century Gothic" panose="020B0502020202020204" pitchFamily="34" charset="0"/>
              </a:rPr>
              <a:t>Dimanche 16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10h00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Projection d’un spectacle – RDC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CCA9E90-D216-4536-9B8D-27987F6C9722}"/>
              </a:ext>
            </a:extLst>
          </p:cNvPr>
          <p:cNvSpPr/>
          <p:nvPr/>
        </p:nvSpPr>
        <p:spPr>
          <a:xfrm>
            <a:off x="-27384" y="6893148"/>
            <a:ext cx="3662230" cy="416697"/>
          </a:xfrm>
          <a:prstGeom prst="roundRect">
            <a:avLst>
              <a:gd name="adj" fmla="val 0"/>
            </a:avLst>
          </a:prstGeom>
          <a:solidFill>
            <a:srgbClr val="D6B8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latin typeface="Cream Cake" panose="02000500000000000000" pitchFamily="50" charset="0"/>
              </a:rPr>
              <a:t>17 au 23 Juin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7621E00-3EF0-451B-9F73-63FB7BC3F46A}"/>
              </a:ext>
            </a:extLst>
          </p:cNvPr>
          <p:cNvCxnSpPr>
            <a:cxnSpLocks/>
          </p:cNvCxnSpPr>
          <p:nvPr/>
        </p:nvCxnSpPr>
        <p:spPr>
          <a:xfrm>
            <a:off x="-27384" y="7309845"/>
            <a:ext cx="6574518" cy="0"/>
          </a:xfrm>
          <a:prstGeom prst="line">
            <a:avLst/>
          </a:prstGeom>
          <a:ln>
            <a:solidFill>
              <a:srgbClr val="D6B8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E7F39F61-E551-4AE8-8A30-E0A68113B282}"/>
              </a:ext>
            </a:extLst>
          </p:cNvPr>
          <p:cNvSpPr txBox="1"/>
          <p:nvPr/>
        </p:nvSpPr>
        <p:spPr>
          <a:xfrm>
            <a:off x="-19809" y="7325196"/>
            <a:ext cx="6864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Lundi 17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Questions pour un Champion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Mardi 18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15h00 : Spectacle de danse en ligne – RDC</a:t>
            </a:r>
          </a:p>
          <a:p>
            <a:r>
              <a:rPr lang="fr-FR" b="1" dirty="0">
                <a:solidFill>
                  <a:srgbClr val="D6B804"/>
                </a:solidFill>
                <a:latin typeface="Century Gothic" panose="020B0502020202020204" pitchFamily="34" charset="0"/>
              </a:rPr>
              <a:t>Mercredi 19 Juin</a:t>
            </a:r>
          </a:p>
          <a:p>
            <a:r>
              <a:rPr lang="fr-FR" dirty="0">
                <a:latin typeface="Century Gothic" panose="020B0502020202020204" pitchFamily="34" charset="0"/>
              </a:rPr>
              <a:t>11h00 : Discussion sur l’actualité – RDC</a:t>
            </a:r>
          </a:p>
          <a:p>
            <a:r>
              <a:rPr lang="fr-FR" dirty="0">
                <a:latin typeface="Century Gothic" panose="020B0502020202020204" pitchFamily="34" charset="0"/>
              </a:rPr>
              <a:t>14h30 : Goûter des enfants du personnel – RDC</a:t>
            </a:r>
          </a:p>
        </p:txBody>
      </p:sp>
    </p:spTree>
    <p:extLst>
      <p:ext uri="{BB962C8B-B14F-4D97-AF65-F5344CB8AC3E}">
        <p14:creationId xmlns:p14="http://schemas.microsoft.com/office/powerpoint/2010/main" val="3347046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146974</TotalTime>
  <Words>977</Words>
  <Application>Microsoft Office PowerPoint</Application>
  <PresentationFormat>Format A4 (210 x 297 mm)</PresentationFormat>
  <Paragraphs>188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Century Gothic</vt:lpstr>
      <vt:lpstr>Cream Cake</vt:lpstr>
      <vt:lpstr>Cream Peach</vt:lpstr>
      <vt:lpstr>Ink Free</vt:lpstr>
      <vt:lpstr>Lost in Wild</vt:lpstr>
      <vt:lpstr>Wingdings</vt:lpstr>
      <vt:lpstr>Thème Office</vt:lpstr>
      <vt:lpstr>Présentation PowerPoint</vt:lpstr>
      <vt:lpstr>Présentation PowerPoint</vt:lpstr>
      <vt:lpstr>Sommaire</vt:lpstr>
      <vt:lpstr>Présentation PowerPoint</vt:lpstr>
      <vt:lpstr>Présentation PowerPoint</vt:lpstr>
      <vt:lpstr>Présentation PowerPoint</vt:lpstr>
      <vt:lpstr>Présentation PowerPoint</vt:lpstr>
      <vt:lpstr>Au programme</vt:lpstr>
      <vt:lpstr>Présentation PowerPoint</vt:lpstr>
      <vt:lpstr>Présentation PowerPoint</vt:lpstr>
      <vt:lpstr>Présentation PowerPoint</vt:lpstr>
      <vt:lpstr>Retrouvez nous en ligne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Gauthier Parent</dc:creator>
  <cp:lastModifiedBy>Nathalie MABESOONE</cp:lastModifiedBy>
  <cp:revision>2113</cp:revision>
  <cp:lastPrinted>2024-02-27T09:41:05Z</cp:lastPrinted>
  <dcterms:created xsi:type="dcterms:W3CDTF">2016-05-14T07:39:13Z</dcterms:created>
  <dcterms:modified xsi:type="dcterms:W3CDTF">2024-05-29T14:57:10Z</dcterms:modified>
</cp:coreProperties>
</file>